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64" r:id="rId4"/>
    <p:sldId id="276" r:id="rId5"/>
    <p:sldId id="277" r:id="rId6"/>
    <p:sldId id="278" r:id="rId7"/>
    <p:sldId id="257" r:id="rId8"/>
    <p:sldId id="273" r:id="rId9"/>
    <p:sldId id="263" r:id="rId10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E22D-164E-4A48-E0F7-812F3FA6AD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6E4C4-DD64-F221-1EA6-0A2FB2483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90992-E149-BAC5-C24C-4A162FF3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262B-2F9F-2011-9480-B209391F8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17E6F-D146-481D-6454-B8A0D10B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7900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5189-5DEC-961E-D63F-9C0810FF4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3D294-80FB-94EF-96EC-C67FC69B8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AF38A-BDD8-4442-DA96-D0D8D69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DD8AD-E29E-19E2-8445-3C49FAEF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78003-49E5-D4B0-7BF8-A495136A1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387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D574CC-40B6-C3E4-ECB4-55AC4C356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16D0E5-7B42-CD2B-C160-A2ED60CE8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9163B-2EEE-4D01-B707-4D93BA362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A5477-AA57-54B0-A312-6EA0F8EE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7B46E-E3C6-02E1-6668-DB8956A1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82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B778-6CE0-2FF2-7E26-26C4A82C3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2CDBD-5BA0-B126-FEC3-7A6261768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7AEAC-8B2B-FAD0-5504-FC43E0CF5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14559-E1C8-47D4-6A3B-02D90CBAF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BBDA9-CFA5-5CB3-10AE-18AD01731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9502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EF35-AFA8-6BE1-9F7F-69723739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E7209-64AC-4DA7-1D61-3A35ECF8D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50E7D-EA2B-9F7C-F74B-6ED9C4603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D44D8-0A50-E849-263B-60D8D6908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1FE9-CC69-A076-3C55-E4D75544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320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A5AB-690A-FAC3-A7BC-35BE71C1F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3150F-B82B-A6BB-785C-36F57FD6D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44C5D0-C94F-A0F4-34F4-AEA388AF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5ED2B-3B67-1F88-573B-F17AE69B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AEEE6-1F02-5136-FF9C-F6504612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20639-87B2-7A97-5B4B-0A1FF7F74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4811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B2E0F-2CE2-C376-2348-6598D0426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5CD0F-4FFB-FFB0-EDEF-F71849B2E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2D553-C35A-8A93-EF4F-59BB0308D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FF817-EB48-2A9A-076C-C0B382F46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9D3F2-201C-9E14-5D82-270F2AB0A3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1CDBB2-2621-0277-6FAA-08814E63F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56760-9101-C984-0BCA-B70EF2F33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CE3C99-8409-23FB-7AD0-8E920461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367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23AB1-33DD-6AC3-4639-130316E9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BF9B41-4E3E-7179-14CF-573B5153A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C16AB-E919-A4CB-1784-A3C561236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14B11-6C45-9304-C1CE-B69C6D93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723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6B8A5E-F0ED-A694-9740-6FFC53170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E229ED-1DF6-998B-1522-B6BDFFB07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0BD2B-129E-46DF-1F01-5F311A45A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472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032D-8EF1-B0B3-8864-ECFAFF42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7C73B-23AB-48D2-31C6-629B581A3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22D38-201B-29AC-C5F4-1677198F1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D77D96-9EB8-812B-A5FB-F39BEFA2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3FC24-B40C-AA3F-E43F-A8362B8D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289A9-BCCA-041B-4EA4-94596E37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482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7DA6-6873-6E97-9FAA-B87A8DE28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47997F-67A2-C090-24A0-F2CB4FEDE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0D4C4B-80B0-6EBB-9009-341CAB1FA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9D477-9D68-A2BA-B775-D4B384EC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A5325-1005-9C61-B8EF-CF5E2E651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81FDF-5F0C-7581-DCDE-E55095EF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4648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FB2755-AF87-A9D5-46B6-0F7100DCE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D24EA-5085-4BA9-F9ED-FDB22B21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62CED-396C-9B70-51A3-4FED248B4D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8FF91B-9AF0-40BD-9F51-3825DB869FBA}" type="datetimeFigureOut">
              <a:rPr lang="he-IL" smtClean="0"/>
              <a:t>י"ט/תמוז/תשפ"ד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02095-EFB4-4675-3F4A-8B401FC95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1B5B7-88B9-4278-C3B8-36E79B9B0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AEAC7-2585-4E64-B462-CC0A50A6193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2860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2A2C6D-4E4E-A318-0F74-F6F805309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2426" y="67310"/>
            <a:ext cx="7107146" cy="1277674"/>
          </a:xfrm>
        </p:spPr>
        <p:txBody>
          <a:bodyPr>
            <a:normAutofit fontScale="90000"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#12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Synthetic Image Creation (Part 2) – </a:t>
            </a:r>
            <a:r>
              <a:rPr lang="en-US" sz="3200" b="1" dirty="0">
                <a:solidFill>
                  <a:srgbClr val="FF0000"/>
                </a:solidFill>
              </a:rPr>
              <a:t>version 2</a:t>
            </a:r>
            <a:endParaRPr lang="he-IL" sz="3200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040994-C98F-94F7-5C25-8286D3B11EAF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</a:t>
            </a:fld>
            <a:endParaRPr lang="he-IL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320C74-0170-4209-911A-2E86279BD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7216"/>
              </p:ext>
            </p:extLst>
          </p:nvPr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1C55FBCC-6426-67F2-B1C7-89B95DF32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8" name="Picture 7" descr="A person in a uniform&#10;&#10;Description automatically generated">
            <a:extLst>
              <a:ext uri="{FF2B5EF4-FFF2-40B4-BE49-F238E27FC236}">
                <a16:creationId xmlns:a16="http://schemas.microsoft.com/office/drawing/2014/main" id="{838ECAA4-F6D6-5E3A-5583-2F9291A3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BE035-C93B-E94B-34FB-B9C3495FD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7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79A6EB-07D6-1A01-074A-712E988F6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76" y="299887"/>
            <a:ext cx="11060248" cy="59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3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721989-52F4-BEC8-BC0D-FB10DE0F9B08}"/>
              </a:ext>
            </a:extLst>
          </p:cNvPr>
          <p:cNvSpPr txBox="1"/>
          <p:nvPr/>
        </p:nvSpPr>
        <p:spPr>
          <a:xfrm>
            <a:off x="2571346" y="-49817"/>
            <a:ext cx="6439711" cy="9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12.1 our resulted images “grayImage12n.bmp”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with add short comment–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9ABF619-56D7-B7CD-6E97-956ADF9A9B41}"/>
              </a:ext>
            </a:extLst>
          </p:cNvPr>
          <p:cNvSpPr txBox="1">
            <a:spLocks/>
          </p:cNvSpPr>
          <p:nvPr/>
        </p:nvSpPr>
        <p:spPr>
          <a:xfrm>
            <a:off x="11879094" y="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3</a:t>
            </a:fld>
            <a:endParaRPr lang="he-IL" sz="1600" dirty="0"/>
          </a:p>
        </p:txBody>
      </p:sp>
      <p:pic>
        <p:nvPicPr>
          <p:cNvPr id="7" name="Picture 6" descr="A black and white striped pattern&#10;&#10;Description automatically generated">
            <a:extLst>
              <a:ext uri="{FF2B5EF4-FFF2-40B4-BE49-F238E27FC236}">
                <a16:creationId xmlns:a16="http://schemas.microsoft.com/office/drawing/2014/main" id="{C5E60FF8-4957-A2A4-D83D-7E923337D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621"/>
            <a:ext cx="4009317" cy="3006988"/>
          </a:xfrm>
          <a:prstGeom prst="rect">
            <a:avLst/>
          </a:prstGeom>
        </p:spPr>
      </p:pic>
      <p:pic>
        <p:nvPicPr>
          <p:cNvPr id="13" name="Picture 12" descr="A black and white striped pattern&#10;&#10;Description automatically generated">
            <a:extLst>
              <a:ext uri="{FF2B5EF4-FFF2-40B4-BE49-F238E27FC236}">
                <a16:creationId xmlns:a16="http://schemas.microsoft.com/office/drawing/2014/main" id="{8FE280CB-6E81-2D0C-B327-5AAA561CF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85" y="817657"/>
            <a:ext cx="4009317" cy="3006988"/>
          </a:xfrm>
          <a:prstGeom prst="rect">
            <a:avLst/>
          </a:prstGeom>
        </p:spPr>
      </p:pic>
      <p:pic>
        <p:nvPicPr>
          <p:cNvPr id="19" name="Picture 18" descr="A black and white striped pattern&#10;&#10;Description automatically generated">
            <a:extLst>
              <a:ext uri="{FF2B5EF4-FFF2-40B4-BE49-F238E27FC236}">
                <a16:creationId xmlns:a16="http://schemas.microsoft.com/office/drawing/2014/main" id="{E8FB55A0-42B2-1501-7042-55ECAE623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954" y="3949431"/>
            <a:ext cx="3878092" cy="29085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69F5E37-7657-4087-43D6-7F81E3A383F5}"/>
              </a:ext>
            </a:extLst>
          </p:cNvPr>
          <p:cNvSpPr txBox="1"/>
          <p:nvPr/>
        </p:nvSpPr>
        <p:spPr>
          <a:xfrm>
            <a:off x="458012" y="407402"/>
            <a:ext cx="211333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e-IL" dirty="0"/>
              <a:t>grayImage121</a:t>
            </a:r>
            <a:r>
              <a:rPr lang="en-US" dirty="0"/>
              <a:t>.bmp</a:t>
            </a:r>
            <a:endParaRPr lang="he-IL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8458C5-8887-5436-0189-87D01DD8D6BF}"/>
              </a:ext>
            </a:extLst>
          </p:cNvPr>
          <p:cNvSpPr txBox="1"/>
          <p:nvPr/>
        </p:nvSpPr>
        <p:spPr>
          <a:xfrm>
            <a:off x="9011057" y="349213"/>
            <a:ext cx="211333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e-IL" dirty="0"/>
              <a:t>grayImage122</a:t>
            </a:r>
            <a:r>
              <a:rPr lang="en-US" dirty="0"/>
              <a:t>.bmp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840498-0479-5F44-C0AB-E28F704A414A}"/>
              </a:ext>
            </a:extLst>
          </p:cNvPr>
          <p:cNvSpPr txBox="1"/>
          <p:nvPr/>
        </p:nvSpPr>
        <p:spPr>
          <a:xfrm>
            <a:off x="4890583" y="3560483"/>
            <a:ext cx="211333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e-IL" dirty="0"/>
              <a:t>grayImage123</a:t>
            </a:r>
            <a:r>
              <a:rPr lang="en-US" dirty="0"/>
              <a:t>.bmp</a:t>
            </a:r>
            <a:endParaRPr lang="he-IL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E01C96D-1C32-2C5B-0403-708DA8B3BC2E}"/>
              </a:ext>
            </a:extLst>
          </p:cNvPr>
          <p:cNvSpPr/>
          <p:nvPr/>
        </p:nvSpPr>
        <p:spPr>
          <a:xfrm>
            <a:off x="4815191" y="2012723"/>
            <a:ext cx="2431915" cy="651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9548DE06-1224-3D30-970F-A2CCCA25C1B8}"/>
              </a:ext>
            </a:extLst>
          </p:cNvPr>
          <p:cNvSpPr/>
          <p:nvPr/>
        </p:nvSpPr>
        <p:spPr>
          <a:xfrm rot="10800000">
            <a:off x="8925991" y="4202350"/>
            <a:ext cx="1261352" cy="163428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43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126E52-4FD3-DDBA-8788-9678ED649EA0}"/>
              </a:ext>
            </a:extLst>
          </p:cNvPr>
          <p:cNvSpPr txBox="1">
            <a:spLocks/>
          </p:cNvSpPr>
          <p:nvPr/>
        </p:nvSpPr>
        <p:spPr>
          <a:xfrm>
            <a:off x="11879094" y="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4</a:t>
            </a:fld>
            <a:endParaRPr lang="he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AB27A-043C-6A30-C988-5CF80B2A6395}"/>
              </a:ext>
            </a:extLst>
          </p:cNvPr>
          <p:cNvSpPr txBox="1"/>
          <p:nvPr/>
        </p:nvSpPr>
        <p:spPr>
          <a:xfrm>
            <a:off x="3928353" y="-29605"/>
            <a:ext cx="4335293" cy="424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12.2 Relevant Profiles – </a:t>
            </a:r>
            <a:r>
              <a:rPr lang="en-US" dirty="0">
                <a:solidFill>
                  <a:srgbClr val="00B050"/>
                </a:solidFill>
              </a:rPr>
              <a:t>part 1/3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1A6394-AF61-2502-2804-B0EAAF942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983" y="3481263"/>
            <a:ext cx="8044776" cy="333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969A62-04B4-EDF4-6F12-F94DD4341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903"/>
            <a:ext cx="4066162" cy="3120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95558A-B80F-FDEA-D6B4-D61C5873839E}"/>
              </a:ext>
            </a:extLst>
          </p:cNvPr>
          <p:cNvSpPr txBox="1"/>
          <p:nvPr/>
        </p:nvSpPr>
        <p:spPr>
          <a:xfrm>
            <a:off x="603927" y="38107"/>
            <a:ext cx="211333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e-IL" dirty="0"/>
              <a:t>grayImage121</a:t>
            </a:r>
            <a:r>
              <a:rPr lang="en-US" dirty="0"/>
              <a:t>.bmp</a:t>
            </a:r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1568C4-1A27-367D-E8B8-10F037C33211}"/>
              </a:ext>
            </a:extLst>
          </p:cNvPr>
          <p:cNvSpPr/>
          <p:nvPr/>
        </p:nvSpPr>
        <p:spPr>
          <a:xfrm>
            <a:off x="10680970" y="4698460"/>
            <a:ext cx="398834" cy="80739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9A59F1-8523-B1D4-9336-72B4B834CCAF}"/>
              </a:ext>
            </a:extLst>
          </p:cNvPr>
          <p:cNvSpPr/>
          <p:nvPr/>
        </p:nvSpPr>
        <p:spPr>
          <a:xfrm>
            <a:off x="894943" y="1998528"/>
            <a:ext cx="262647" cy="2874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0299EA-AF44-C44B-92E6-060660C37444}"/>
              </a:ext>
            </a:extLst>
          </p:cNvPr>
          <p:cNvSpPr/>
          <p:nvPr/>
        </p:nvSpPr>
        <p:spPr>
          <a:xfrm>
            <a:off x="2889108" y="1302494"/>
            <a:ext cx="262647" cy="28747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86263A-2640-E0AE-78C4-88957C513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983" y="583184"/>
            <a:ext cx="8044776" cy="27096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165124-356A-DAAA-99B1-AC34E45B6FCC}"/>
              </a:ext>
            </a:extLst>
          </p:cNvPr>
          <p:cNvSpPr/>
          <p:nvPr/>
        </p:nvSpPr>
        <p:spPr>
          <a:xfrm>
            <a:off x="10768518" y="1436502"/>
            <a:ext cx="311285" cy="836579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A2EE8D-8B11-79D3-E497-FCED0FA51B4E}"/>
              </a:ext>
            </a:extLst>
          </p:cNvPr>
          <p:cNvSpPr/>
          <p:nvPr/>
        </p:nvSpPr>
        <p:spPr>
          <a:xfrm>
            <a:off x="894943" y="2374780"/>
            <a:ext cx="262647" cy="2874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76E3C6-32AD-D500-896D-A9EB581C0393}"/>
              </a:ext>
            </a:extLst>
          </p:cNvPr>
          <p:cNvSpPr/>
          <p:nvPr/>
        </p:nvSpPr>
        <p:spPr>
          <a:xfrm>
            <a:off x="10259437" y="5530168"/>
            <a:ext cx="262647" cy="2874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546164-D680-0C94-E5C6-5DB5F70BBA72}"/>
              </a:ext>
            </a:extLst>
          </p:cNvPr>
          <p:cNvSpPr/>
          <p:nvPr/>
        </p:nvSpPr>
        <p:spPr>
          <a:xfrm>
            <a:off x="10295104" y="2286000"/>
            <a:ext cx="262647" cy="2874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CDD80B-44F7-DF73-2255-C271A60B31EA}"/>
              </a:ext>
            </a:extLst>
          </p:cNvPr>
          <p:cNvSpPr/>
          <p:nvPr/>
        </p:nvSpPr>
        <p:spPr>
          <a:xfrm>
            <a:off x="2908564" y="904371"/>
            <a:ext cx="262647" cy="2874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0FD476-186D-D759-6D9F-EEF80AEFF433}"/>
              </a:ext>
            </a:extLst>
          </p:cNvPr>
          <p:cNvSpPr/>
          <p:nvPr/>
        </p:nvSpPr>
        <p:spPr>
          <a:xfrm>
            <a:off x="409372" y="3895921"/>
            <a:ext cx="3316321" cy="256717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We present two points and their profiles. We can see that the first point has gray level of 177 (medium level) and the second point of 77 (low level). </a:t>
            </a:r>
          </a:p>
          <a:p>
            <a:pPr algn="ctr"/>
            <a:r>
              <a:rPr lang="en-US" dirty="0"/>
              <a:t>The row and column views show the periodic pattern in the column view , and the step pattern in the row view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3947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126E52-4FD3-DDBA-8788-9678ED649EA0}"/>
              </a:ext>
            </a:extLst>
          </p:cNvPr>
          <p:cNvSpPr txBox="1">
            <a:spLocks/>
          </p:cNvSpPr>
          <p:nvPr/>
        </p:nvSpPr>
        <p:spPr>
          <a:xfrm>
            <a:off x="11879094" y="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5</a:t>
            </a:fld>
            <a:endParaRPr lang="he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AB27A-043C-6A30-C988-5CF80B2A6395}"/>
              </a:ext>
            </a:extLst>
          </p:cNvPr>
          <p:cNvSpPr txBox="1"/>
          <p:nvPr/>
        </p:nvSpPr>
        <p:spPr>
          <a:xfrm>
            <a:off x="3889443" y="-53164"/>
            <a:ext cx="4413114" cy="424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12.2 Relevant Profiles – </a:t>
            </a:r>
            <a:r>
              <a:rPr lang="en-US" dirty="0">
                <a:solidFill>
                  <a:srgbClr val="00B050"/>
                </a:solidFill>
              </a:rPr>
              <a:t>part 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E9C5F-6C31-A037-6D02-B39F7B791D50}"/>
              </a:ext>
            </a:extLst>
          </p:cNvPr>
          <p:cNvSpPr txBox="1"/>
          <p:nvPr/>
        </p:nvSpPr>
        <p:spPr>
          <a:xfrm>
            <a:off x="771324" y="55001"/>
            <a:ext cx="211333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e-IL" dirty="0"/>
              <a:t>grayImage122</a:t>
            </a:r>
            <a:r>
              <a:rPr lang="en-US" dirty="0"/>
              <a:t>.bmp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4B08F0-5AB5-A619-ACBF-FC7AC07B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0" y="3429000"/>
            <a:ext cx="8096250" cy="3419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3ECB5B-5943-5422-A329-CE31D37E0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333"/>
            <a:ext cx="4095750" cy="31276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B52C17-3263-2E70-083E-7A9707C3C3EB}"/>
              </a:ext>
            </a:extLst>
          </p:cNvPr>
          <p:cNvSpPr/>
          <p:nvPr/>
        </p:nvSpPr>
        <p:spPr>
          <a:xfrm>
            <a:off x="10680970" y="4698460"/>
            <a:ext cx="398834" cy="85603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357576-7127-2E52-0BBD-17F1B79E313E}"/>
              </a:ext>
            </a:extLst>
          </p:cNvPr>
          <p:cNvSpPr/>
          <p:nvPr/>
        </p:nvSpPr>
        <p:spPr>
          <a:xfrm>
            <a:off x="903051" y="2017349"/>
            <a:ext cx="262647" cy="2874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6C75590-0768-9903-D038-23F3B78FD0D9}"/>
              </a:ext>
            </a:extLst>
          </p:cNvPr>
          <p:cNvSpPr/>
          <p:nvPr/>
        </p:nvSpPr>
        <p:spPr>
          <a:xfrm>
            <a:off x="2860741" y="1729877"/>
            <a:ext cx="262647" cy="28747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C57BA6-EDED-E32C-BE0B-C1445A6C5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748" y="621328"/>
            <a:ext cx="8096251" cy="27018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C79A2A-614E-8218-B84A-58462398FD74}"/>
              </a:ext>
            </a:extLst>
          </p:cNvPr>
          <p:cNvSpPr/>
          <p:nvPr/>
        </p:nvSpPr>
        <p:spPr>
          <a:xfrm>
            <a:off x="10794459" y="1472540"/>
            <a:ext cx="363167" cy="83228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16E903-ECE9-1764-DE64-BFB4DDA05517}"/>
              </a:ext>
            </a:extLst>
          </p:cNvPr>
          <p:cNvSpPr/>
          <p:nvPr/>
        </p:nvSpPr>
        <p:spPr>
          <a:xfrm>
            <a:off x="894943" y="2374780"/>
            <a:ext cx="262647" cy="2874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B97AF-2391-155C-A0BF-F33ED86F2905}"/>
              </a:ext>
            </a:extLst>
          </p:cNvPr>
          <p:cNvSpPr/>
          <p:nvPr/>
        </p:nvSpPr>
        <p:spPr>
          <a:xfrm>
            <a:off x="10249708" y="5554494"/>
            <a:ext cx="262647" cy="2874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08130-A8CA-EFDB-AE7A-5EB692E0365D}"/>
              </a:ext>
            </a:extLst>
          </p:cNvPr>
          <p:cNvSpPr/>
          <p:nvPr/>
        </p:nvSpPr>
        <p:spPr>
          <a:xfrm>
            <a:off x="2865202" y="1357988"/>
            <a:ext cx="262647" cy="2874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63FF0-786C-E4DD-9C54-BF93EBB2317D}"/>
              </a:ext>
            </a:extLst>
          </p:cNvPr>
          <p:cNvSpPr/>
          <p:nvPr/>
        </p:nvSpPr>
        <p:spPr>
          <a:xfrm>
            <a:off x="10328338" y="2361336"/>
            <a:ext cx="262647" cy="2874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E1D99B-4D5C-EFDD-C521-4165BD43FC92}"/>
              </a:ext>
            </a:extLst>
          </p:cNvPr>
          <p:cNvSpPr/>
          <p:nvPr/>
        </p:nvSpPr>
        <p:spPr>
          <a:xfrm>
            <a:off x="140545" y="4035938"/>
            <a:ext cx="3814659" cy="23285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We present two points and their profiles. We can see that the first point has gray level of 202 (medium-high level) and the second point of 102 (low-medium level). </a:t>
            </a:r>
          </a:p>
          <a:p>
            <a:pPr algn="ctr"/>
            <a:r>
              <a:rPr lang="en-US" dirty="0"/>
              <a:t>The row and column views show the periodic pattern in the column view , and the step pattern in the row view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93759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7126E52-4FD3-DDBA-8788-9678ED649EA0}"/>
              </a:ext>
            </a:extLst>
          </p:cNvPr>
          <p:cNvSpPr txBox="1">
            <a:spLocks/>
          </p:cNvSpPr>
          <p:nvPr/>
        </p:nvSpPr>
        <p:spPr>
          <a:xfrm>
            <a:off x="11879094" y="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6</a:t>
            </a:fld>
            <a:endParaRPr lang="he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AAB27A-043C-6A30-C988-5CF80B2A6395}"/>
              </a:ext>
            </a:extLst>
          </p:cNvPr>
          <p:cNvSpPr txBox="1"/>
          <p:nvPr/>
        </p:nvSpPr>
        <p:spPr>
          <a:xfrm>
            <a:off x="3928353" y="0"/>
            <a:ext cx="4335294" cy="52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12.2 Relevant Profiles – </a:t>
            </a:r>
            <a:r>
              <a:rPr lang="en-US" dirty="0">
                <a:solidFill>
                  <a:srgbClr val="00B050"/>
                </a:solidFill>
              </a:rPr>
              <a:t>part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C336D-39F0-33B5-5833-EB935D36FBEA}"/>
              </a:ext>
            </a:extLst>
          </p:cNvPr>
          <p:cNvSpPr txBox="1"/>
          <p:nvPr/>
        </p:nvSpPr>
        <p:spPr>
          <a:xfrm>
            <a:off x="795238" y="182562"/>
            <a:ext cx="211333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he-IL" dirty="0"/>
              <a:t>grayImage123</a:t>
            </a:r>
            <a:r>
              <a:rPr lang="en-US" dirty="0"/>
              <a:t>.bmp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04B6D-1F4B-2F6A-1FD0-4A1F03B40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659" y="3557371"/>
            <a:ext cx="7938341" cy="3300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88E747-638E-AC9E-529E-736C1567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84522"/>
            <a:ext cx="4105275" cy="311605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0E7756-A892-78FF-B63A-8737A4C6A567}"/>
              </a:ext>
            </a:extLst>
          </p:cNvPr>
          <p:cNvSpPr/>
          <p:nvPr/>
        </p:nvSpPr>
        <p:spPr>
          <a:xfrm>
            <a:off x="10680970" y="4786009"/>
            <a:ext cx="398834" cy="83657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857DDE-51D6-4550-F6E9-AB8658EDD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087" y="761423"/>
            <a:ext cx="7938341" cy="26675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CC03593-A077-93B6-F8BA-83959FB95B1C}"/>
              </a:ext>
            </a:extLst>
          </p:cNvPr>
          <p:cNvSpPr/>
          <p:nvPr/>
        </p:nvSpPr>
        <p:spPr>
          <a:xfrm>
            <a:off x="10755549" y="1575881"/>
            <a:ext cx="324255" cy="839041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E38EDF-24B8-2D9A-635C-FC0FBB5D007A}"/>
              </a:ext>
            </a:extLst>
          </p:cNvPr>
          <p:cNvSpPr/>
          <p:nvPr/>
        </p:nvSpPr>
        <p:spPr>
          <a:xfrm>
            <a:off x="2829537" y="1532310"/>
            <a:ext cx="262647" cy="2874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B259DE-F40C-0FF8-04AB-FCE0E645050E}"/>
              </a:ext>
            </a:extLst>
          </p:cNvPr>
          <p:cNvSpPr/>
          <p:nvPr/>
        </p:nvSpPr>
        <p:spPr>
          <a:xfrm>
            <a:off x="2825888" y="1900585"/>
            <a:ext cx="262647" cy="287472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7940A1-2B16-FFA7-D3D8-875854D59C89}"/>
              </a:ext>
            </a:extLst>
          </p:cNvPr>
          <p:cNvSpPr/>
          <p:nvPr/>
        </p:nvSpPr>
        <p:spPr>
          <a:xfrm>
            <a:off x="10288505" y="2414922"/>
            <a:ext cx="262647" cy="28747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040D04-68A4-F533-FC78-5954791C4DA8}"/>
              </a:ext>
            </a:extLst>
          </p:cNvPr>
          <p:cNvSpPr/>
          <p:nvPr/>
        </p:nvSpPr>
        <p:spPr>
          <a:xfrm>
            <a:off x="10212807" y="5622587"/>
            <a:ext cx="262647" cy="2874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D0F7EE-9331-D2C0-B703-71F6975BF2C6}"/>
              </a:ext>
            </a:extLst>
          </p:cNvPr>
          <p:cNvSpPr/>
          <p:nvPr/>
        </p:nvSpPr>
        <p:spPr>
          <a:xfrm>
            <a:off x="936781" y="2188057"/>
            <a:ext cx="262647" cy="2874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E2889F-AA83-DC2D-4475-5D5DA01567C1}"/>
              </a:ext>
            </a:extLst>
          </p:cNvPr>
          <p:cNvSpPr/>
          <p:nvPr/>
        </p:nvSpPr>
        <p:spPr>
          <a:xfrm>
            <a:off x="937415" y="2572961"/>
            <a:ext cx="262647" cy="2874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647D8-D9C5-F758-9A5F-0A125708753C}"/>
              </a:ext>
            </a:extLst>
          </p:cNvPr>
          <p:cNvSpPr/>
          <p:nvPr/>
        </p:nvSpPr>
        <p:spPr>
          <a:xfrm>
            <a:off x="140545" y="4035938"/>
            <a:ext cx="3814659" cy="23285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We present two points and their profiles. We can see that the first point has gray level of 228 (high level) and the second point of 102 (low-medium level). </a:t>
            </a:r>
          </a:p>
          <a:p>
            <a:pPr algn="ctr"/>
            <a:r>
              <a:rPr lang="en-US" dirty="0"/>
              <a:t>The row and column views show the periodic pattern in the column view , and the step pattern in the row view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292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E8B94F0-6142-A3EA-908B-BE1F79D26D61}"/>
              </a:ext>
            </a:extLst>
          </p:cNvPr>
          <p:cNvSpPr txBox="1"/>
          <p:nvPr/>
        </p:nvSpPr>
        <p:spPr>
          <a:xfrm>
            <a:off x="2178996" y="0"/>
            <a:ext cx="7200961" cy="49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12.3 Code of the function “createWhitesIllusion” – </a:t>
            </a:r>
            <a:r>
              <a:rPr lang="en-US" dirty="0">
                <a:solidFill>
                  <a:srgbClr val="00B050"/>
                </a:solidFill>
              </a:rPr>
              <a:t>part 1/3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D2B4291-EE69-EAA0-61D0-AC30E3CF1472}"/>
              </a:ext>
            </a:extLst>
          </p:cNvPr>
          <p:cNvSpPr txBox="1">
            <a:spLocks/>
          </p:cNvSpPr>
          <p:nvPr/>
        </p:nvSpPr>
        <p:spPr>
          <a:xfrm>
            <a:off x="11900171" y="0"/>
            <a:ext cx="2918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7</a:t>
            </a:fld>
            <a:endParaRPr lang="he-IL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BC08C-640D-4F16-396D-1818CBA7A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1606"/>
            <a:ext cx="11215991" cy="6089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F65ED3-2A91-9551-C94D-A2CEB0A85D3A}"/>
              </a:ext>
            </a:extLst>
          </p:cNvPr>
          <p:cNvSpPr txBox="1"/>
          <p:nvPr/>
        </p:nvSpPr>
        <p:spPr>
          <a:xfrm>
            <a:off x="7286017" y="1942241"/>
            <a:ext cx="4792149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starts by filling the entire image with a white background. It then calculates the height of each black strip based on the total number of strips specified. 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808E56-C709-3039-3D28-2975D44C28B6}"/>
              </a:ext>
            </a:extLst>
          </p:cNvPr>
          <p:cNvSpPr txBox="1"/>
          <p:nvPr/>
        </p:nvSpPr>
        <p:spPr>
          <a:xfrm>
            <a:off x="5805107" y="3604903"/>
            <a:ext cx="6386893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iterates over the image height, adding black strips for even indexed rows and narrow gray bars within both the black and white strips, adjusting their positions accordingly. 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12D79B-CB0E-CC5D-E2F7-EE5CE3906431}"/>
              </a:ext>
            </a:extLst>
          </p:cNvPr>
          <p:cNvSpPr txBox="1"/>
          <p:nvPr/>
        </p:nvSpPr>
        <p:spPr>
          <a:xfrm>
            <a:off x="6053848" y="4990566"/>
            <a:ext cx="6138152" cy="12003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is done using the AddGrayRectangle function, which ensures the correct placement and shading of the rectangles, creating an illusion where the gray bars appear differently depending on their background.</a:t>
            </a:r>
            <a:endParaRPr lang="he-IL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A841B67-E2AA-2BE9-6F27-5741FE7B13CF}"/>
              </a:ext>
            </a:extLst>
          </p:cNvPr>
          <p:cNvSpPr/>
          <p:nvPr/>
        </p:nvSpPr>
        <p:spPr>
          <a:xfrm>
            <a:off x="9280187" y="3142570"/>
            <a:ext cx="457200" cy="4623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1AFB80A-4CB4-467B-5582-704A3C587C38}"/>
              </a:ext>
            </a:extLst>
          </p:cNvPr>
          <p:cNvSpPr/>
          <p:nvPr/>
        </p:nvSpPr>
        <p:spPr>
          <a:xfrm>
            <a:off x="8714362" y="4528233"/>
            <a:ext cx="457200" cy="4623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991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F2BBB6-D786-EBD0-C1DC-A9B6E1206245}"/>
              </a:ext>
            </a:extLst>
          </p:cNvPr>
          <p:cNvSpPr txBox="1">
            <a:spLocks/>
          </p:cNvSpPr>
          <p:nvPr/>
        </p:nvSpPr>
        <p:spPr>
          <a:xfrm>
            <a:off x="11682919" y="67310"/>
            <a:ext cx="5090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8</a:t>
            </a:fld>
            <a:endParaRPr lang="he-IL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6BBB3-DDB2-863D-BD1D-83BB36776F72}"/>
              </a:ext>
            </a:extLst>
          </p:cNvPr>
          <p:cNvSpPr txBox="1"/>
          <p:nvPr/>
        </p:nvSpPr>
        <p:spPr>
          <a:xfrm>
            <a:off x="3902412" y="-15037"/>
            <a:ext cx="4387175" cy="49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12.4 Code of the main function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8482E-517C-3C2A-70D5-FC4E28E8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234"/>
            <a:ext cx="10915650" cy="3819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5E31A1-BE15-4258-029B-F59BD941D7A2}"/>
              </a:ext>
            </a:extLst>
          </p:cNvPr>
          <p:cNvSpPr txBox="1"/>
          <p:nvPr/>
        </p:nvSpPr>
        <p:spPr>
          <a:xfrm>
            <a:off x="5996900" y="2981975"/>
            <a:ext cx="6094378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main function initializes parameters for creating multiple versions of White's Illusion on an image. 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884D6-613C-6752-7DDE-172698156D6C}"/>
              </a:ext>
            </a:extLst>
          </p:cNvPr>
          <p:cNvSpPr txBox="1"/>
          <p:nvPr/>
        </p:nvSpPr>
        <p:spPr>
          <a:xfrm>
            <a:off x="5517812" y="4043262"/>
            <a:ext cx="6573466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It defines the number of illusions to be created, sets transparency and gray level values for each, and iterates to generate these illusions using the </a:t>
            </a:r>
            <a:r>
              <a:rPr lang="en-US" dirty="0" err="1"/>
              <a:t>createWhitesIllusion</a:t>
            </a:r>
            <a:r>
              <a:rPr lang="en-US" dirty="0"/>
              <a:t> function.</a:t>
            </a:r>
            <a:endParaRPr lang="he-IL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E462A32-8DBD-211B-E798-ACAC93B6CB58}"/>
              </a:ext>
            </a:extLst>
          </p:cNvPr>
          <p:cNvSpPr/>
          <p:nvPr/>
        </p:nvSpPr>
        <p:spPr>
          <a:xfrm>
            <a:off x="8472791" y="3646814"/>
            <a:ext cx="350196" cy="39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6D1964-F4E8-747E-E651-008D59892CF1}"/>
              </a:ext>
            </a:extLst>
          </p:cNvPr>
          <p:cNvSpPr txBox="1"/>
          <p:nvPr/>
        </p:nvSpPr>
        <p:spPr>
          <a:xfrm>
            <a:off x="5457825" y="5381548"/>
            <a:ext cx="6633453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After creating each illusion, it saves the resulting image as a BMP file with a unique filename. This process is repeated for each set of transparency and gray level values to produce and store multiple images demonstrating the illusion.</a:t>
            </a:r>
            <a:endParaRPr lang="he-IL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867A917-952E-875A-613D-DE3BDC15F6C4}"/>
              </a:ext>
            </a:extLst>
          </p:cNvPr>
          <p:cNvSpPr/>
          <p:nvPr/>
        </p:nvSpPr>
        <p:spPr>
          <a:xfrm>
            <a:off x="8472791" y="4966592"/>
            <a:ext cx="350196" cy="3964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7457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6BAC3D1-7D14-E78B-7C8D-CE81929F2F83}"/>
              </a:ext>
            </a:extLst>
          </p:cNvPr>
          <p:cNvSpPr txBox="1"/>
          <p:nvPr/>
        </p:nvSpPr>
        <p:spPr>
          <a:xfrm>
            <a:off x="4207587" y="77783"/>
            <a:ext cx="3776825" cy="497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12.5 What did we learned 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306526-CC0D-90C6-061F-6993102B092C}"/>
              </a:ext>
            </a:extLst>
          </p:cNvPr>
          <p:cNvSpPr txBox="1">
            <a:spLocks/>
          </p:cNvSpPr>
          <p:nvPr/>
        </p:nvSpPr>
        <p:spPr>
          <a:xfrm>
            <a:off x="11702374" y="0"/>
            <a:ext cx="48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9</a:t>
            </a:fld>
            <a:endParaRPr lang="he-IL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A42F3-EA77-7DB3-9ACB-709BACF36A94}"/>
              </a:ext>
            </a:extLst>
          </p:cNvPr>
          <p:cNvSpPr txBox="1"/>
          <p:nvPr/>
        </p:nvSpPr>
        <p:spPr>
          <a:xfrm>
            <a:off x="527724" y="1690461"/>
            <a:ext cx="1117465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understand how grayscale images are represented and manipulated, using values from 0 (black) to 255 (white).</a:t>
            </a:r>
            <a:endParaRPr lang="he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B458AB-BC0E-ED39-E33F-3070F5B1FCA1}"/>
              </a:ext>
            </a:extLst>
          </p:cNvPr>
          <p:cNvSpPr txBox="1"/>
          <p:nvPr/>
        </p:nvSpPr>
        <p:spPr>
          <a:xfrm>
            <a:off x="527724" y="2461001"/>
            <a:ext cx="8817314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Learn how to blend different transparency levels and gray levels to create visual effects.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67DA0-0006-569C-AA1F-7A27E8A981B4}"/>
              </a:ext>
            </a:extLst>
          </p:cNvPr>
          <p:cNvSpPr txBox="1"/>
          <p:nvPr/>
        </p:nvSpPr>
        <p:spPr>
          <a:xfrm>
            <a:off x="527724" y="3231541"/>
            <a:ext cx="9663620" cy="36933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Apply geometric concepts to determine the positions and dimensions of shapes within an image.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DA038-5D53-7A02-D186-E98B69DFC62C}"/>
              </a:ext>
            </a:extLst>
          </p:cNvPr>
          <p:cNvSpPr txBox="1"/>
          <p:nvPr/>
        </p:nvSpPr>
        <p:spPr>
          <a:xfrm>
            <a:off x="527724" y="4025099"/>
            <a:ext cx="8817314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Understand techniques for generating dynamic filenames to save multiple output files.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31785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558</Words>
  <Application>Microsoft Office PowerPoint</Application>
  <PresentationFormat>Widescreen</PresentationFormat>
  <Paragraphs>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Course: Image Processing 31651 Assignment #12 Synthetic Image Creation (Part 2) – version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23</cp:revision>
  <dcterms:created xsi:type="dcterms:W3CDTF">2024-07-10T12:44:10Z</dcterms:created>
  <dcterms:modified xsi:type="dcterms:W3CDTF">2024-07-25T15:31:00Z</dcterms:modified>
</cp:coreProperties>
</file>